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448" r:id="rId5"/>
    <p:sldId id="259" r:id="rId6"/>
    <p:sldId id="2462" r:id="rId7"/>
    <p:sldId id="2463" r:id="rId8"/>
    <p:sldId id="2467" r:id="rId9"/>
    <p:sldId id="262" r:id="rId10"/>
    <p:sldId id="2465" r:id="rId11"/>
    <p:sldId id="2466" r:id="rId12"/>
    <p:sldId id="243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33" autoAdjust="0"/>
  </p:normalViewPr>
  <p:slideViewPr>
    <p:cSldViewPr snapToGrid="0">
      <p:cViewPr varScale="1">
        <p:scale>
          <a:sx n="114" d="100"/>
          <a:sy n="114" d="100"/>
        </p:scale>
        <p:origin x="558" y="84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E22321-D3F5-483A-B9C5-D4DF2819C520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A17BA362-C201-4F20-BD1E-29AE6B90FE4F}">
      <dgm:prSet phldrT="[Text]" custT="1"/>
      <dgm:spPr/>
      <dgm:t>
        <a:bodyPr/>
        <a:lstStyle/>
        <a:p>
          <a:r>
            <a:rPr lang="sk-SK" sz="3000" dirty="0"/>
            <a:t>Vysielač</a:t>
          </a:r>
        </a:p>
      </dgm:t>
    </dgm:pt>
    <dgm:pt modelId="{999ED99D-109B-413A-B90E-D54AAD9FF20F}" type="parTrans" cxnId="{7E36EF10-F924-4035-AE1A-2C38BBF10305}">
      <dgm:prSet/>
      <dgm:spPr/>
      <dgm:t>
        <a:bodyPr/>
        <a:lstStyle/>
        <a:p>
          <a:endParaRPr lang="sk-SK"/>
        </a:p>
      </dgm:t>
    </dgm:pt>
    <dgm:pt modelId="{E805C568-FE88-4EA5-A3AF-167B681E4E5D}" type="sibTrans" cxnId="{7E36EF10-F924-4035-AE1A-2C38BBF10305}">
      <dgm:prSet/>
      <dgm:spPr/>
      <dgm:t>
        <a:bodyPr/>
        <a:lstStyle/>
        <a:p>
          <a:endParaRPr lang="sk-SK"/>
        </a:p>
      </dgm:t>
    </dgm:pt>
    <dgm:pt modelId="{2A632BA3-93C6-489B-938E-0F8E8C7DEE38}">
      <dgm:prSet phldrT="[Text]" custT="1"/>
      <dgm:spPr/>
      <dgm:t>
        <a:bodyPr/>
        <a:lstStyle/>
        <a:p>
          <a:r>
            <a:rPr lang="sk-SK" sz="3000" dirty="0"/>
            <a:t>Prostredie</a:t>
          </a:r>
        </a:p>
      </dgm:t>
    </dgm:pt>
    <dgm:pt modelId="{89A5262C-3BC2-4540-99C6-94D0F3E6F92D}" type="parTrans" cxnId="{7E548A84-33BB-4050-90B0-C0404ED8D6F8}">
      <dgm:prSet/>
      <dgm:spPr/>
      <dgm:t>
        <a:bodyPr/>
        <a:lstStyle/>
        <a:p>
          <a:endParaRPr lang="sk-SK"/>
        </a:p>
      </dgm:t>
    </dgm:pt>
    <dgm:pt modelId="{52773990-300C-4008-8BE8-09050BBE2EB6}" type="sibTrans" cxnId="{7E548A84-33BB-4050-90B0-C0404ED8D6F8}">
      <dgm:prSet/>
      <dgm:spPr/>
      <dgm:t>
        <a:bodyPr/>
        <a:lstStyle/>
        <a:p>
          <a:endParaRPr lang="sk-SK"/>
        </a:p>
      </dgm:t>
    </dgm:pt>
    <dgm:pt modelId="{98CCF1C0-9A16-4B2B-B821-DEEFFF0BB152}">
      <dgm:prSet phldrT="[Text]" custT="1"/>
      <dgm:spPr/>
      <dgm:t>
        <a:bodyPr/>
        <a:lstStyle/>
        <a:p>
          <a:r>
            <a:rPr lang="sk-SK" sz="3000" dirty="0"/>
            <a:t>Prijímač</a:t>
          </a:r>
        </a:p>
      </dgm:t>
    </dgm:pt>
    <dgm:pt modelId="{CECF732D-C3BA-43E1-A8AE-8613324BE655}" type="parTrans" cxnId="{CDD14912-F3E5-407F-A475-7C35C23FF301}">
      <dgm:prSet/>
      <dgm:spPr/>
      <dgm:t>
        <a:bodyPr/>
        <a:lstStyle/>
        <a:p>
          <a:endParaRPr lang="sk-SK"/>
        </a:p>
      </dgm:t>
    </dgm:pt>
    <dgm:pt modelId="{08BC0FBC-86E8-470E-A7F6-B34816173056}" type="sibTrans" cxnId="{CDD14912-F3E5-407F-A475-7C35C23FF301}">
      <dgm:prSet/>
      <dgm:spPr/>
      <dgm:t>
        <a:bodyPr/>
        <a:lstStyle/>
        <a:p>
          <a:endParaRPr lang="sk-SK"/>
        </a:p>
      </dgm:t>
    </dgm:pt>
    <dgm:pt modelId="{5AD0B779-79E9-4855-9600-77F61682D2AC}" type="pres">
      <dgm:prSet presAssocID="{21E22321-D3F5-483A-B9C5-D4DF2819C520}" presName="Name0" presStyleCnt="0">
        <dgm:presLayoutVars>
          <dgm:dir/>
          <dgm:animLvl val="lvl"/>
          <dgm:resizeHandles val="exact"/>
        </dgm:presLayoutVars>
      </dgm:prSet>
      <dgm:spPr/>
    </dgm:pt>
    <dgm:pt modelId="{AFEA1E61-D100-42EB-9CE5-12B57BBCA26D}" type="pres">
      <dgm:prSet presAssocID="{A17BA362-C201-4F20-BD1E-29AE6B90FE4F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301DCF11-95A9-4658-86FB-678A17DB5761}" type="pres">
      <dgm:prSet presAssocID="{E805C568-FE88-4EA5-A3AF-167B681E4E5D}" presName="parTxOnlySpace" presStyleCnt="0"/>
      <dgm:spPr/>
    </dgm:pt>
    <dgm:pt modelId="{FAC07B60-A12D-4162-897E-19871E6A3078}" type="pres">
      <dgm:prSet presAssocID="{2A632BA3-93C6-489B-938E-0F8E8C7DEE3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FE9BA703-7143-4FFD-AD73-299510EFCBC3}" type="pres">
      <dgm:prSet presAssocID="{52773990-300C-4008-8BE8-09050BBE2EB6}" presName="parTxOnlySpace" presStyleCnt="0"/>
      <dgm:spPr/>
    </dgm:pt>
    <dgm:pt modelId="{121D14FA-537F-47B6-8251-1D1CF71A9A87}" type="pres">
      <dgm:prSet presAssocID="{98CCF1C0-9A16-4B2B-B821-DEEFFF0BB152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7E36EF10-F924-4035-AE1A-2C38BBF10305}" srcId="{21E22321-D3F5-483A-B9C5-D4DF2819C520}" destId="{A17BA362-C201-4F20-BD1E-29AE6B90FE4F}" srcOrd="0" destOrd="0" parTransId="{999ED99D-109B-413A-B90E-D54AAD9FF20F}" sibTransId="{E805C568-FE88-4EA5-A3AF-167B681E4E5D}"/>
    <dgm:cxn modelId="{CDD14912-F3E5-407F-A475-7C35C23FF301}" srcId="{21E22321-D3F5-483A-B9C5-D4DF2819C520}" destId="{98CCF1C0-9A16-4B2B-B821-DEEFFF0BB152}" srcOrd="2" destOrd="0" parTransId="{CECF732D-C3BA-43E1-A8AE-8613324BE655}" sibTransId="{08BC0FBC-86E8-470E-A7F6-B34816173056}"/>
    <dgm:cxn modelId="{2D70374E-EDCC-4244-A5A4-CE7CB6FB976D}" type="presOf" srcId="{2A632BA3-93C6-489B-938E-0F8E8C7DEE38}" destId="{FAC07B60-A12D-4162-897E-19871E6A3078}" srcOrd="0" destOrd="0" presId="urn:microsoft.com/office/officeart/2005/8/layout/chevron1"/>
    <dgm:cxn modelId="{7E548A84-33BB-4050-90B0-C0404ED8D6F8}" srcId="{21E22321-D3F5-483A-B9C5-D4DF2819C520}" destId="{2A632BA3-93C6-489B-938E-0F8E8C7DEE38}" srcOrd="1" destOrd="0" parTransId="{89A5262C-3BC2-4540-99C6-94D0F3E6F92D}" sibTransId="{52773990-300C-4008-8BE8-09050BBE2EB6}"/>
    <dgm:cxn modelId="{C06184BB-73E6-4B91-B5D2-8D7DA2D979D5}" type="presOf" srcId="{98CCF1C0-9A16-4B2B-B821-DEEFFF0BB152}" destId="{121D14FA-537F-47B6-8251-1D1CF71A9A87}" srcOrd="0" destOrd="0" presId="urn:microsoft.com/office/officeart/2005/8/layout/chevron1"/>
    <dgm:cxn modelId="{2E22CFDB-3B2B-4D47-B8AE-7EB6B1797061}" type="presOf" srcId="{A17BA362-C201-4F20-BD1E-29AE6B90FE4F}" destId="{AFEA1E61-D100-42EB-9CE5-12B57BBCA26D}" srcOrd="0" destOrd="0" presId="urn:microsoft.com/office/officeart/2005/8/layout/chevron1"/>
    <dgm:cxn modelId="{D41ECCE0-E73E-479D-A9AB-68D29FC63C43}" type="presOf" srcId="{21E22321-D3F5-483A-B9C5-D4DF2819C520}" destId="{5AD0B779-79E9-4855-9600-77F61682D2AC}" srcOrd="0" destOrd="0" presId="urn:microsoft.com/office/officeart/2005/8/layout/chevron1"/>
    <dgm:cxn modelId="{3BC1BD1C-BFEC-4D38-8FB0-E0FB0A30C604}" type="presParOf" srcId="{5AD0B779-79E9-4855-9600-77F61682D2AC}" destId="{AFEA1E61-D100-42EB-9CE5-12B57BBCA26D}" srcOrd="0" destOrd="0" presId="urn:microsoft.com/office/officeart/2005/8/layout/chevron1"/>
    <dgm:cxn modelId="{C6852FD2-0578-42F2-8F91-C3FE898B4405}" type="presParOf" srcId="{5AD0B779-79E9-4855-9600-77F61682D2AC}" destId="{301DCF11-95A9-4658-86FB-678A17DB5761}" srcOrd="1" destOrd="0" presId="urn:microsoft.com/office/officeart/2005/8/layout/chevron1"/>
    <dgm:cxn modelId="{197EC90F-FF79-40BA-A5F1-A5CEDF90B6AA}" type="presParOf" srcId="{5AD0B779-79E9-4855-9600-77F61682D2AC}" destId="{FAC07B60-A12D-4162-897E-19871E6A3078}" srcOrd="2" destOrd="0" presId="urn:microsoft.com/office/officeart/2005/8/layout/chevron1"/>
    <dgm:cxn modelId="{4C2D7028-F397-4B0C-A1A3-9E1CEED35FE2}" type="presParOf" srcId="{5AD0B779-79E9-4855-9600-77F61682D2AC}" destId="{FE9BA703-7143-4FFD-AD73-299510EFCBC3}" srcOrd="3" destOrd="0" presId="urn:microsoft.com/office/officeart/2005/8/layout/chevron1"/>
    <dgm:cxn modelId="{2880514E-E631-4946-971A-7B0B54A3109F}" type="presParOf" srcId="{5AD0B779-79E9-4855-9600-77F61682D2AC}" destId="{121D14FA-537F-47B6-8251-1D1CF71A9A8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A5B110-D509-474A-BF61-2D729D04BA5E}" type="doc">
      <dgm:prSet loTypeId="urn:microsoft.com/office/officeart/2005/8/layout/hProcess7" loCatId="list" qsTypeId="urn:microsoft.com/office/officeart/2005/8/quickstyle/3d4" qsCatId="3D" csTypeId="urn:microsoft.com/office/officeart/2005/8/colors/colorful1" csCatId="colorful" phldr="1"/>
      <dgm:spPr/>
    </dgm:pt>
    <dgm:pt modelId="{CDA2485E-01C4-4562-A671-CD757C73F5B2}">
      <dgm:prSet phldrT="[Text]" custT="1"/>
      <dgm:spPr/>
      <dgm:t>
        <a:bodyPr/>
        <a:lstStyle/>
        <a:p>
          <a:r>
            <a:rPr lang="sk-SK" sz="6000" dirty="0" err="1">
              <a:solidFill>
                <a:schemeClr val="tx1"/>
              </a:solidFill>
            </a:rPr>
            <a:t>Mono</a:t>
          </a:r>
          <a:endParaRPr lang="sk-SK" sz="6000" dirty="0">
            <a:solidFill>
              <a:schemeClr val="tx1"/>
            </a:solidFill>
          </a:endParaRPr>
        </a:p>
      </dgm:t>
    </dgm:pt>
    <dgm:pt modelId="{FD47D88B-2FCC-49D2-B077-68128F5DF939}" type="parTrans" cxnId="{AD78D4C2-72E7-4398-B209-F39C12A6ED54}">
      <dgm:prSet/>
      <dgm:spPr/>
      <dgm:t>
        <a:bodyPr/>
        <a:lstStyle/>
        <a:p>
          <a:endParaRPr lang="sk-SK"/>
        </a:p>
      </dgm:t>
    </dgm:pt>
    <dgm:pt modelId="{876693F3-A176-4080-9D68-9DD55E4152C3}" type="sibTrans" cxnId="{AD78D4C2-72E7-4398-B209-F39C12A6ED54}">
      <dgm:prSet/>
      <dgm:spPr/>
      <dgm:t>
        <a:bodyPr/>
        <a:lstStyle/>
        <a:p>
          <a:endParaRPr lang="sk-SK"/>
        </a:p>
      </dgm:t>
    </dgm:pt>
    <dgm:pt modelId="{CAA485FB-F952-4592-B48D-768C08A4D6B3}">
      <dgm:prSet phldrT="[Text]" custT="1"/>
      <dgm:spPr/>
      <dgm:t>
        <a:bodyPr/>
        <a:lstStyle/>
        <a:p>
          <a:r>
            <a:rPr lang="sk-SK" sz="6000" dirty="0">
              <a:solidFill>
                <a:schemeClr val="bg1"/>
              </a:solidFill>
            </a:rPr>
            <a:t>Stereo</a:t>
          </a:r>
        </a:p>
      </dgm:t>
    </dgm:pt>
    <dgm:pt modelId="{69DEBE7F-B006-43E8-A414-828865AD19EE}" type="parTrans" cxnId="{29E21CA2-4B12-44DD-96DB-22ACEB52FE43}">
      <dgm:prSet/>
      <dgm:spPr/>
      <dgm:t>
        <a:bodyPr/>
        <a:lstStyle/>
        <a:p>
          <a:endParaRPr lang="sk-SK"/>
        </a:p>
      </dgm:t>
    </dgm:pt>
    <dgm:pt modelId="{43642726-1645-4136-8E7E-0CB1A0229402}" type="sibTrans" cxnId="{29E21CA2-4B12-44DD-96DB-22ACEB52FE43}">
      <dgm:prSet/>
      <dgm:spPr/>
      <dgm:t>
        <a:bodyPr/>
        <a:lstStyle/>
        <a:p>
          <a:endParaRPr lang="sk-SK"/>
        </a:p>
      </dgm:t>
    </dgm:pt>
    <dgm:pt modelId="{89C6E413-9466-4764-AB7D-900A1006800E}" type="pres">
      <dgm:prSet presAssocID="{2BA5B110-D509-474A-BF61-2D729D04BA5E}" presName="Name0" presStyleCnt="0">
        <dgm:presLayoutVars>
          <dgm:dir/>
          <dgm:animLvl val="lvl"/>
          <dgm:resizeHandles val="exact"/>
        </dgm:presLayoutVars>
      </dgm:prSet>
      <dgm:spPr/>
    </dgm:pt>
    <dgm:pt modelId="{93DA9914-6972-4321-873E-BBD7B40D46EC}" type="pres">
      <dgm:prSet presAssocID="{CDA2485E-01C4-4562-A671-CD757C73F5B2}" presName="compositeNode" presStyleCnt="0">
        <dgm:presLayoutVars>
          <dgm:bulletEnabled val="1"/>
        </dgm:presLayoutVars>
      </dgm:prSet>
      <dgm:spPr/>
    </dgm:pt>
    <dgm:pt modelId="{E40D0818-ECE6-406B-8928-39E2189161F6}" type="pres">
      <dgm:prSet presAssocID="{CDA2485E-01C4-4562-A671-CD757C73F5B2}" presName="bgRect" presStyleLbl="node1" presStyleIdx="0" presStyleCnt="2"/>
      <dgm:spPr/>
    </dgm:pt>
    <dgm:pt modelId="{54DD3CAC-687C-4A80-9188-6661BCF7A91D}" type="pres">
      <dgm:prSet presAssocID="{CDA2485E-01C4-4562-A671-CD757C73F5B2}" presName="parentNode" presStyleLbl="node1" presStyleIdx="0" presStyleCnt="2">
        <dgm:presLayoutVars>
          <dgm:chMax val="0"/>
          <dgm:bulletEnabled val="1"/>
        </dgm:presLayoutVars>
      </dgm:prSet>
      <dgm:spPr/>
    </dgm:pt>
    <dgm:pt modelId="{9143EFD4-1D59-48DF-B31E-00F00264C754}" type="pres">
      <dgm:prSet presAssocID="{876693F3-A176-4080-9D68-9DD55E4152C3}" presName="hSp" presStyleCnt="0"/>
      <dgm:spPr/>
    </dgm:pt>
    <dgm:pt modelId="{77ABEBC0-9593-4BB7-95BE-CBB1343AE639}" type="pres">
      <dgm:prSet presAssocID="{876693F3-A176-4080-9D68-9DD55E4152C3}" presName="vProcSp" presStyleCnt="0"/>
      <dgm:spPr/>
    </dgm:pt>
    <dgm:pt modelId="{C268C60A-8E88-46E8-9AF8-D662E70F4D90}" type="pres">
      <dgm:prSet presAssocID="{876693F3-A176-4080-9D68-9DD55E4152C3}" presName="vSp1" presStyleCnt="0"/>
      <dgm:spPr/>
    </dgm:pt>
    <dgm:pt modelId="{BF542272-9824-41F8-B1E8-9A18898952B0}" type="pres">
      <dgm:prSet presAssocID="{876693F3-A176-4080-9D68-9DD55E4152C3}" presName="simulatedConn" presStyleLbl="solidFgAcc1" presStyleIdx="0" presStyleCnt="1"/>
      <dgm:spPr/>
    </dgm:pt>
    <dgm:pt modelId="{253F3AD6-47C4-4578-998A-C850A8C7FCC3}" type="pres">
      <dgm:prSet presAssocID="{876693F3-A176-4080-9D68-9DD55E4152C3}" presName="vSp2" presStyleCnt="0"/>
      <dgm:spPr/>
    </dgm:pt>
    <dgm:pt modelId="{52EB28C9-E79A-453F-B655-C11437B0BF6D}" type="pres">
      <dgm:prSet presAssocID="{876693F3-A176-4080-9D68-9DD55E4152C3}" presName="sibTrans" presStyleCnt="0"/>
      <dgm:spPr/>
    </dgm:pt>
    <dgm:pt modelId="{914863E1-3D3B-4E42-9F36-05A204EBC4CA}" type="pres">
      <dgm:prSet presAssocID="{CAA485FB-F952-4592-B48D-768C08A4D6B3}" presName="compositeNode" presStyleCnt="0">
        <dgm:presLayoutVars>
          <dgm:bulletEnabled val="1"/>
        </dgm:presLayoutVars>
      </dgm:prSet>
      <dgm:spPr/>
    </dgm:pt>
    <dgm:pt modelId="{980B79AF-5E4E-4261-993B-D9798C0175C0}" type="pres">
      <dgm:prSet presAssocID="{CAA485FB-F952-4592-B48D-768C08A4D6B3}" presName="bgRect" presStyleLbl="node1" presStyleIdx="1" presStyleCnt="2"/>
      <dgm:spPr/>
    </dgm:pt>
    <dgm:pt modelId="{02E038F1-FAB1-45D7-BEAF-90961E5F906E}" type="pres">
      <dgm:prSet presAssocID="{CAA485FB-F952-4592-B48D-768C08A4D6B3}" presName="parentNode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FDD0025-CB66-4B2C-B632-E204FB3072A6}" type="presOf" srcId="{CAA485FB-F952-4592-B48D-768C08A4D6B3}" destId="{02E038F1-FAB1-45D7-BEAF-90961E5F906E}" srcOrd="1" destOrd="0" presId="urn:microsoft.com/office/officeart/2005/8/layout/hProcess7"/>
    <dgm:cxn modelId="{29E21CA2-4B12-44DD-96DB-22ACEB52FE43}" srcId="{2BA5B110-D509-474A-BF61-2D729D04BA5E}" destId="{CAA485FB-F952-4592-B48D-768C08A4D6B3}" srcOrd="1" destOrd="0" parTransId="{69DEBE7F-B006-43E8-A414-828865AD19EE}" sibTransId="{43642726-1645-4136-8E7E-0CB1A0229402}"/>
    <dgm:cxn modelId="{34CB0BBD-11FA-4025-A783-22A927C0054A}" type="presOf" srcId="{CAA485FB-F952-4592-B48D-768C08A4D6B3}" destId="{980B79AF-5E4E-4261-993B-D9798C0175C0}" srcOrd="0" destOrd="0" presId="urn:microsoft.com/office/officeart/2005/8/layout/hProcess7"/>
    <dgm:cxn modelId="{2BF7D9C0-8A17-495F-965A-FBB88862E55F}" type="presOf" srcId="{2BA5B110-D509-474A-BF61-2D729D04BA5E}" destId="{89C6E413-9466-4764-AB7D-900A1006800E}" srcOrd="0" destOrd="0" presId="urn:microsoft.com/office/officeart/2005/8/layout/hProcess7"/>
    <dgm:cxn modelId="{AD78D4C2-72E7-4398-B209-F39C12A6ED54}" srcId="{2BA5B110-D509-474A-BF61-2D729D04BA5E}" destId="{CDA2485E-01C4-4562-A671-CD757C73F5B2}" srcOrd="0" destOrd="0" parTransId="{FD47D88B-2FCC-49D2-B077-68128F5DF939}" sibTransId="{876693F3-A176-4080-9D68-9DD55E4152C3}"/>
    <dgm:cxn modelId="{71A371D3-829F-4FD4-9803-DAF049B09958}" type="presOf" srcId="{CDA2485E-01C4-4562-A671-CD757C73F5B2}" destId="{E40D0818-ECE6-406B-8928-39E2189161F6}" srcOrd="0" destOrd="0" presId="urn:microsoft.com/office/officeart/2005/8/layout/hProcess7"/>
    <dgm:cxn modelId="{CA86CEFE-D00B-4E6C-9E68-C940E94B9F13}" type="presOf" srcId="{CDA2485E-01C4-4562-A671-CD757C73F5B2}" destId="{54DD3CAC-687C-4A80-9188-6661BCF7A91D}" srcOrd="1" destOrd="0" presId="urn:microsoft.com/office/officeart/2005/8/layout/hProcess7"/>
    <dgm:cxn modelId="{A55233F4-2962-4387-8044-0F49658FD3B5}" type="presParOf" srcId="{89C6E413-9466-4764-AB7D-900A1006800E}" destId="{93DA9914-6972-4321-873E-BBD7B40D46EC}" srcOrd="0" destOrd="0" presId="urn:microsoft.com/office/officeart/2005/8/layout/hProcess7"/>
    <dgm:cxn modelId="{DEFC1356-B6DA-4404-97E4-1F0352B3EBB0}" type="presParOf" srcId="{93DA9914-6972-4321-873E-BBD7B40D46EC}" destId="{E40D0818-ECE6-406B-8928-39E2189161F6}" srcOrd="0" destOrd="0" presId="urn:microsoft.com/office/officeart/2005/8/layout/hProcess7"/>
    <dgm:cxn modelId="{818F9496-331C-4B43-A460-0E255CE14FB1}" type="presParOf" srcId="{93DA9914-6972-4321-873E-BBD7B40D46EC}" destId="{54DD3CAC-687C-4A80-9188-6661BCF7A91D}" srcOrd="1" destOrd="0" presId="urn:microsoft.com/office/officeart/2005/8/layout/hProcess7"/>
    <dgm:cxn modelId="{E5F1CBB8-CBA7-463D-944D-FE1E51093B60}" type="presParOf" srcId="{89C6E413-9466-4764-AB7D-900A1006800E}" destId="{9143EFD4-1D59-48DF-B31E-00F00264C754}" srcOrd="1" destOrd="0" presId="urn:microsoft.com/office/officeart/2005/8/layout/hProcess7"/>
    <dgm:cxn modelId="{33B11CD9-69C6-4741-94DA-7FB151917D41}" type="presParOf" srcId="{89C6E413-9466-4764-AB7D-900A1006800E}" destId="{77ABEBC0-9593-4BB7-95BE-CBB1343AE639}" srcOrd="2" destOrd="0" presId="urn:microsoft.com/office/officeart/2005/8/layout/hProcess7"/>
    <dgm:cxn modelId="{C0EF5852-8DB9-4834-81F2-4A97D4BDF7B8}" type="presParOf" srcId="{77ABEBC0-9593-4BB7-95BE-CBB1343AE639}" destId="{C268C60A-8E88-46E8-9AF8-D662E70F4D90}" srcOrd="0" destOrd="0" presId="urn:microsoft.com/office/officeart/2005/8/layout/hProcess7"/>
    <dgm:cxn modelId="{41CE208D-6666-4918-A2BD-15EA36A80379}" type="presParOf" srcId="{77ABEBC0-9593-4BB7-95BE-CBB1343AE639}" destId="{BF542272-9824-41F8-B1E8-9A18898952B0}" srcOrd="1" destOrd="0" presId="urn:microsoft.com/office/officeart/2005/8/layout/hProcess7"/>
    <dgm:cxn modelId="{BBDF4570-DEAB-41D9-8F7E-A93CBBBDD721}" type="presParOf" srcId="{77ABEBC0-9593-4BB7-95BE-CBB1343AE639}" destId="{253F3AD6-47C4-4578-998A-C850A8C7FCC3}" srcOrd="2" destOrd="0" presId="urn:microsoft.com/office/officeart/2005/8/layout/hProcess7"/>
    <dgm:cxn modelId="{5760D75A-BD19-4B02-97F4-1C0CF149DA90}" type="presParOf" srcId="{89C6E413-9466-4764-AB7D-900A1006800E}" destId="{52EB28C9-E79A-453F-B655-C11437B0BF6D}" srcOrd="3" destOrd="0" presId="urn:microsoft.com/office/officeart/2005/8/layout/hProcess7"/>
    <dgm:cxn modelId="{6F2CCD2D-6A19-4F94-ADE5-FDE7FB3FB630}" type="presParOf" srcId="{89C6E413-9466-4764-AB7D-900A1006800E}" destId="{914863E1-3D3B-4E42-9F36-05A204EBC4CA}" srcOrd="4" destOrd="0" presId="urn:microsoft.com/office/officeart/2005/8/layout/hProcess7"/>
    <dgm:cxn modelId="{F20D2B11-F56D-4EE5-A819-FF94C37E1A6F}" type="presParOf" srcId="{914863E1-3D3B-4E42-9F36-05A204EBC4CA}" destId="{980B79AF-5E4E-4261-993B-D9798C0175C0}" srcOrd="0" destOrd="0" presId="urn:microsoft.com/office/officeart/2005/8/layout/hProcess7"/>
    <dgm:cxn modelId="{AC6D1D49-903B-4AA1-87CF-08038C7FFC2F}" type="presParOf" srcId="{914863E1-3D3B-4E42-9F36-05A204EBC4CA}" destId="{02E038F1-FAB1-45D7-BEAF-90961E5F906E}" srcOrd="1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EA1E61-D100-42EB-9CE5-12B57BBCA26D}">
      <dsp:nvSpPr>
        <dsp:cNvPr id="0" name=""/>
        <dsp:cNvSpPr/>
      </dsp:nvSpPr>
      <dsp:spPr>
        <a:xfrm>
          <a:off x="3241" y="0"/>
          <a:ext cx="3948938" cy="10810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000" kern="1200" dirty="0"/>
            <a:t>Vysielač</a:t>
          </a:r>
        </a:p>
      </dsp:txBody>
      <dsp:txXfrm>
        <a:off x="543742" y="0"/>
        <a:ext cx="2867936" cy="1081002"/>
      </dsp:txXfrm>
    </dsp:sp>
    <dsp:sp modelId="{FAC07B60-A12D-4162-897E-19871E6A3078}">
      <dsp:nvSpPr>
        <dsp:cNvPr id="0" name=""/>
        <dsp:cNvSpPr/>
      </dsp:nvSpPr>
      <dsp:spPr>
        <a:xfrm>
          <a:off x="3557285" y="0"/>
          <a:ext cx="3948938" cy="10810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000" kern="1200" dirty="0"/>
            <a:t>Prostredie</a:t>
          </a:r>
        </a:p>
      </dsp:txBody>
      <dsp:txXfrm>
        <a:off x="4097786" y="0"/>
        <a:ext cx="2867936" cy="1081002"/>
      </dsp:txXfrm>
    </dsp:sp>
    <dsp:sp modelId="{121D14FA-537F-47B6-8251-1D1CF71A9A87}">
      <dsp:nvSpPr>
        <dsp:cNvPr id="0" name=""/>
        <dsp:cNvSpPr/>
      </dsp:nvSpPr>
      <dsp:spPr>
        <a:xfrm>
          <a:off x="7111330" y="0"/>
          <a:ext cx="3948938" cy="10810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000" kern="1200" dirty="0"/>
            <a:t>Prijímač</a:t>
          </a:r>
        </a:p>
      </dsp:txBody>
      <dsp:txXfrm>
        <a:off x="7651831" y="0"/>
        <a:ext cx="2867936" cy="10810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D0818-ECE6-406B-8928-39E2189161F6}">
      <dsp:nvSpPr>
        <dsp:cNvPr id="0" name=""/>
        <dsp:cNvSpPr/>
      </dsp:nvSpPr>
      <dsp:spPr>
        <a:xfrm>
          <a:off x="2014" y="0"/>
          <a:ext cx="5130350" cy="4830832"/>
        </a:xfrm>
        <a:prstGeom prst="roundRect">
          <a:avLst>
            <a:gd name="adj" fmla="val 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5740" rIns="266700" bIns="0" numCol="1" spcCol="1270" anchor="t" anchorCtr="0">
          <a:noAutofit/>
        </a:bodyPr>
        <a:lstStyle/>
        <a:p>
          <a:pPr marL="0" lvl="0" indent="0" algn="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6000" kern="1200" dirty="0" err="1">
              <a:solidFill>
                <a:schemeClr val="tx1"/>
              </a:solidFill>
            </a:rPr>
            <a:t>Mono</a:t>
          </a:r>
          <a:endParaRPr lang="sk-SK" sz="6000" kern="1200" dirty="0">
            <a:solidFill>
              <a:schemeClr val="tx1"/>
            </a:solidFill>
          </a:endParaRPr>
        </a:p>
      </dsp:txBody>
      <dsp:txXfrm rot="16200000">
        <a:off x="-1465591" y="1467606"/>
        <a:ext cx="3961282" cy="1026070"/>
      </dsp:txXfrm>
    </dsp:sp>
    <dsp:sp modelId="{980B79AF-5E4E-4261-993B-D9798C0175C0}">
      <dsp:nvSpPr>
        <dsp:cNvPr id="0" name=""/>
        <dsp:cNvSpPr/>
      </dsp:nvSpPr>
      <dsp:spPr>
        <a:xfrm>
          <a:off x="5311927" y="0"/>
          <a:ext cx="5130350" cy="4830832"/>
        </a:xfrm>
        <a:prstGeom prst="roundRect">
          <a:avLst>
            <a:gd name="adj" fmla="val 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5740" rIns="266700" bIns="0" numCol="1" spcCol="1270" anchor="t" anchorCtr="0">
          <a:noAutofit/>
        </a:bodyPr>
        <a:lstStyle/>
        <a:p>
          <a:pPr marL="0" lvl="0" indent="0" algn="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6000" kern="1200" dirty="0">
              <a:solidFill>
                <a:schemeClr val="bg1"/>
              </a:solidFill>
            </a:rPr>
            <a:t>Stereo</a:t>
          </a:r>
        </a:p>
      </dsp:txBody>
      <dsp:txXfrm rot="16200000">
        <a:off x="3844321" y="1467606"/>
        <a:ext cx="3961282" cy="1026070"/>
      </dsp:txXfrm>
    </dsp:sp>
    <dsp:sp modelId="{BF542272-9824-41F8-B1E8-9A18898952B0}">
      <dsp:nvSpPr>
        <dsp:cNvPr id="0" name=""/>
        <dsp:cNvSpPr/>
      </dsp:nvSpPr>
      <dsp:spPr>
        <a:xfrm rot="5400000">
          <a:off x="4982636" y="3756222"/>
          <a:ext cx="709885" cy="769552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2/9/2021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gif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796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mc:AlternateContent xmlns:mc="http://schemas.openxmlformats.org/markup-compatibility/2006" xmlns:p14="http://schemas.microsoft.com/office/powerpoint/2010/main">
    <mc:Choice Requires="p14">
      <p:transition spd="slow">
        <p14:vortex dir="d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12" Type="http://schemas.microsoft.com/office/2007/relationships/hdphoto" Target="../media/hdphoto5.wdp"/><Relationship Id="rId2" Type="http://schemas.openxmlformats.org/officeDocument/2006/relationships/diagramData" Target="../diagrams/data2.xml"/><Relationship Id="rId16" Type="http://schemas.microsoft.com/office/2007/relationships/hdphoto" Target="../media/hdphoto7.wdp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5.png"/><Relationship Id="rId5" Type="http://schemas.openxmlformats.org/officeDocument/2006/relationships/diagramColors" Target="../diagrams/colors2.xml"/><Relationship Id="rId15" Type="http://schemas.openxmlformats.org/officeDocument/2006/relationships/image" Target="../media/image7.png"/><Relationship Id="rId10" Type="http://schemas.microsoft.com/office/2007/relationships/hdphoto" Target="../media/hdphoto4.wdp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4.png"/><Relationship Id="rId14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microsoft.com/office/2007/relationships/hdphoto" Target="../media/hdphoto1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microsoft.com/office/2007/relationships/hdphoto" Target="../media/hdphoto9.wdp"/><Relationship Id="rId11" Type="http://schemas.openxmlformats.org/officeDocument/2006/relationships/image" Target="../media/image13.png"/><Relationship Id="rId5" Type="http://schemas.openxmlformats.org/officeDocument/2006/relationships/image" Target="../media/image9.png"/><Relationship Id="rId10" Type="http://schemas.microsoft.com/office/2007/relationships/hdphoto" Target="../media/hdphoto10.wdp"/><Relationship Id="rId4" Type="http://schemas.microsoft.com/office/2007/relationships/hdphoto" Target="../media/hdphoto8.wdp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2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0.xml"/><Relationship Id="rId5" Type="http://schemas.microsoft.com/office/2007/relationships/hdphoto" Target="../media/hdphoto13.wdp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indikátor úrovne signálu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E828D-1E63-455F-949D-0C5454A7FE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90609" y="5963704"/>
            <a:ext cx="3723192" cy="518795"/>
          </a:xfrm>
        </p:spPr>
        <p:txBody>
          <a:bodyPr/>
          <a:lstStyle/>
          <a:p>
            <a:r>
              <a:rPr lang="sk-SK" b="1" dirty="0"/>
              <a:t>Linda Vincelová</a:t>
            </a:r>
            <a:endParaRPr lang="en-US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Úloha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7141" y="384358"/>
            <a:ext cx="6306076" cy="884238"/>
          </a:xfrm>
        </p:spPr>
        <p:txBody>
          <a:bodyPr/>
          <a:lstStyle/>
          <a:p>
            <a:r>
              <a:rPr lang="sk-SK" b="1" dirty="0"/>
              <a:t>Funkcie</a:t>
            </a:r>
            <a:endParaRPr lang="en-US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7141" y="1316211"/>
            <a:ext cx="6049056" cy="3632432"/>
          </a:xfrm>
        </p:spPr>
        <p:txBody>
          <a:bodyPr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sk-SK" sz="1900" dirty="0"/>
              <a:t>Na jeho vstup privádzame signál v podobe nejakého napätia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sk-SK" sz="1900" b="1" dirty="0"/>
              <a:t>Vysielač</a:t>
            </a:r>
            <a:r>
              <a:rPr lang="sk-SK" sz="1900" dirty="0"/>
              <a:t> </a:t>
            </a:r>
            <a:r>
              <a:rPr lang="sk-SK" sz="1900" dirty="0">
                <a:sym typeface="Symbol" panose="05050102010706020507" pitchFamily="18" charset="2"/>
              </a:rPr>
              <a:t> </a:t>
            </a:r>
            <a:r>
              <a:rPr lang="sk-SK" sz="1900" dirty="0"/>
              <a:t>vysiela a vytvára signál </a:t>
            </a:r>
            <a:r>
              <a:rPr lang="sk-SK" sz="1900" dirty="0">
                <a:sym typeface="Symbol" panose="05050102010706020507" pitchFamily="18" charset="2"/>
              </a:rPr>
              <a:t> nejaké napätie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sk-SK" sz="1900" dirty="0">
                <a:sym typeface="Symbol" panose="05050102010706020507" pitchFamily="18" charset="2"/>
              </a:rPr>
              <a:t>Max. výkon 2W  kvôli zdravotným dôvodom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sk-SK" sz="1900" dirty="0">
                <a:sym typeface="Symbol" panose="05050102010706020507" pitchFamily="18" charset="2"/>
              </a:rPr>
              <a:t>Telo absorbuje nejaké množstvo signálu  ak je frekvencia vysoká môže poškodzovať zdravie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sk-SK" sz="1900" b="1" dirty="0">
                <a:sym typeface="Symbol" panose="05050102010706020507" pitchFamily="18" charset="2"/>
              </a:rPr>
              <a:t>Prostredie</a:t>
            </a:r>
            <a:r>
              <a:rPr lang="sk-SK" sz="1900" dirty="0">
                <a:sym typeface="Symbol" panose="05050102010706020507" pitchFamily="18" charset="2"/>
              </a:rPr>
              <a:t>  musí byť vhodné na prenos signálu</a:t>
            </a:r>
          </a:p>
          <a:p>
            <a:pPr lvl="1">
              <a:buFont typeface="Symbol" panose="05050102010706020507" pitchFamily="18" charset="2"/>
              <a:buChar char="®"/>
            </a:pPr>
            <a:r>
              <a:rPr lang="sk-SK" sz="1900" dirty="0"/>
              <a:t>Keď inštalujeme WiFi do veľkého domu musíme nainštalovať aj modem </a:t>
            </a:r>
            <a:r>
              <a:rPr lang="sk-SK" sz="1900" dirty="0">
                <a:sym typeface="Symbol" panose="05050102010706020507" pitchFamily="18" charset="2"/>
              </a:rPr>
              <a:t> kvôli dobrému dosahu</a:t>
            </a:r>
          </a:p>
          <a:p>
            <a:pPr lvl="1">
              <a:buFont typeface="Symbol" panose="05050102010706020507" pitchFamily="18" charset="2"/>
              <a:buChar char="®"/>
            </a:pPr>
            <a:r>
              <a:rPr lang="sk-SK" sz="1900" dirty="0"/>
              <a:t>Signály sa ťažšie dostávajú cez tuhé materiály </a:t>
            </a:r>
            <a:r>
              <a:rPr lang="sk-SK" sz="1900" dirty="0">
                <a:sym typeface="Symbol" panose="05050102010706020507" pitchFamily="18" charset="2"/>
              </a:rPr>
              <a:t> steny</a:t>
            </a:r>
            <a:endParaRPr lang="sk-SK" sz="1900" dirty="0"/>
          </a:p>
          <a:p>
            <a:pPr>
              <a:buFont typeface="Wingdings" panose="05000000000000000000" pitchFamily="2" charset="2"/>
              <a:buChar char="v"/>
            </a:pPr>
            <a:r>
              <a:rPr lang="sk-SK" sz="1900" b="1" dirty="0">
                <a:sym typeface="Symbol" panose="05050102010706020507" pitchFamily="18" charset="2"/>
              </a:rPr>
              <a:t>Prijímač</a:t>
            </a:r>
            <a:r>
              <a:rPr lang="sk-SK" sz="1900" dirty="0">
                <a:sym typeface="Symbol" panose="05050102010706020507" pitchFamily="18" charset="2"/>
              </a:rPr>
              <a:t>  Indikátor  prijíma vyslaný signál a spracúva ho</a:t>
            </a:r>
            <a:endParaRPr lang="sk-SK" sz="1900" dirty="0"/>
          </a:p>
          <a:p>
            <a:pPr>
              <a:buFont typeface="Wingdings" panose="05000000000000000000" pitchFamily="2" charset="2"/>
              <a:buChar char="v"/>
            </a:pPr>
            <a:endParaRPr lang="sk-SK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92AECB-9049-4B20-BF1D-D32FBF92884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BA523AA-EE0D-4989-A6EF-D490FD2CBD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1056780"/>
              </p:ext>
            </p:extLst>
          </p:nvPr>
        </p:nvGraphicFramePr>
        <p:xfrm>
          <a:off x="337128" y="5377343"/>
          <a:ext cx="11063510" cy="1081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194" name="Picture 2" descr="One Pair P 134 Post amplifier VU Meter Level Meter Audio Volume DB Meter  Level Back Light w/ 1pcs TA7318P VU Meter Driver Board|Amplifier| -  AliExpress">
            <a:extLst>
              <a:ext uri="{FF2B5EF4-FFF2-40B4-BE49-F238E27FC236}">
                <a16:creationId xmlns:a16="http://schemas.microsoft.com/office/drawing/2014/main" id="{4E83E772-FAB8-430E-88B9-066305321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803" y="235051"/>
            <a:ext cx="4907242" cy="4907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627" y="11253"/>
            <a:ext cx="9806729" cy="1061764"/>
          </a:xfrm>
        </p:spPr>
        <p:txBody>
          <a:bodyPr/>
          <a:lstStyle/>
          <a:p>
            <a:pPr algn="ctr"/>
            <a:r>
              <a:rPr lang="sk-SK" b="1" dirty="0"/>
              <a:t>Druhy</a:t>
            </a:r>
            <a:endParaRPr lang="en-US" b="1" dirty="0"/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9E84F17E-21E3-434D-A761-E084D6477E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4624425"/>
              </p:ext>
            </p:extLst>
          </p:nvPr>
        </p:nvGraphicFramePr>
        <p:xfrm>
          <a:off x="1018592" y="1468331"/>
          <a:ext cx="10444293" cy="4830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30" name="Picture 6" descr="Stereo Dual 12 LED Level Indicator VU Meter Music AMP Spectrum Sound Audio  Display Analyzer Adjustable light Speed Board DIY KIT|kit diy|kit kitskit  amp - AliExpress">
            <a:extLst>
              <a:ext uri="{FF2B5EF4-FFF2-40B4-BE49-F238E27FC236}">
                <a16:creationId xmlns:a16="http://schemas.microsoft.com/office/drawing/2014/main" id="{EC502385-BF2B-4DBA-AD70-51CF6C32A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250" b="94750" l="7875" r="96375">
                        <a14:foregroundMark x1="42875" y1="66000" x2="43250" y2="33750"/>
                        <a14:foregroundMark x1="63500" y1="66250" x2="65875" y2="34250"/>
                        <a14:foregroundMark x1="85375" y1="65750" x2="85875" y2="33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698" y="1977954"/>
            <a:ext cx="1593908" cy="1593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B466FB3-818C-4CA0-B3C5-BBD901BD7540}"/>
              </a:ext>
            </a:extLst>
          </p:cNvPr>
          <p:cNvSpPr txBox="1"/>
          <p:nvPr/>
        </p:nvSpPr>
        <p:spPr>
          <a:xfrm>
            <a:off x="6868377" y="5697544"/>
            <a:ext cx="413797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1500" dirty="0">
                <a:solidFill>
                  <a:schemeClr val="bg1"/>
                </a:solidFill>
              </a:rPr>
              <a:t>Stereo indikátor úrovne duálny 12 LED Merač VU</a:t>
            </a:r>
          </a:p>
        </p:txBody>
      </p:sp>
      <p:pic>
        <p:nvPicPr>
          <p:cNvPr id="1032" name="Picture 8" descr="Indikator Micro Level 12 Stereo LED Level Kecepatan Disesuaikan VU Meter  Lampu Kit DIY | Shopee Indonesia">
            <a:extLst>
              <a:ext uri="{FF2B5EF4-FFF2-40B4-BE49-F238E27FC236}">
                <a16:creationId xmlns:a16="http://schemas.microsoft.com/office/drawing/2014/main" id="{835760EC-92B1-410D-B990-619603A50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49700" y1="84000" x2="48200" y2="8200"/>
                        <a14:foregroundMark x1="55500" y1="7700" x2="55500" y2="7700"/>
                        <a14:foregroundMark x1="78800" y1="80400" x2="74000" y2="36700"/>
                        <a14:foregroundMark x1="81500" y1="79400" x2="83200" y2="54700"/>
                        <a14:foregroundMark x1="79000" y1="78200" x2="79400" y2="63600"/>
                        <a14:foregroundMark x1="56200" y1="14800" x2="56600" y2="8400"/>
                        <a14:foregroundMark x1="13300" y1="27000" x2="13800" y2="23400"/>
                        <a14:foregroundMark x1="12900" y1="23400" x2="12900" y2="23400"/>
                        <a14:foregroundMark x1="77700" y1="15300" x2="83700" y2="16000"/>
                        <a14:foregroundMark x1="90400" y1="25600" x2="84900" y2="16500"/>
                        <a14:foregroundMark x1="81400" y1="82200" x2="83600" y2="71100"/>
                        <a14:foregroundMark x1="82900" y1="80600" x2="83800" y2="70700"/>
                        <a14:foregroundMark x1="29100" y1="23600" x2="28100" y2="78300"/>
                        <a14:foregroundMark x1="25000" y1="25000" x2="25000" y2="23500"/>
                        <a14:foregroundMark x1="24500" y1="23100" x2="24500" y2="23100"/>
                        <a14:backgroundMark x1="21000" y1="20100" x2="21300" y2="823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9938" y="1468331"/>
            <a:ext cx="2107040" cy="210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ound Control Mono 30 Level indicator Spectrum display LED VU Meter  Amplifier Board lamps Light Speed Micro USB for car mp3|Integrated  Circuits| - AliExpress">
            <a:extLst>
              <a:ext uri="{FF2B5EF4-FFF2-40B4-BE49-F238E27FC236}">
                <a16:creationId xmlns:a16="http://schemas.microsoft.com/office/drawing/2014/main" id="{CCC15051-38D1-44E1-85E5-2F24F8B65F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44750" l="9625" r="89375">
                        <a14:foregroundMark x1="14375" y1="39125" x2="13250" y2="32125"/>
                        <a14:foregroundMark x1="40375" y1="31375" x2="85750" y2="31000"/>
                        <a14:foregroundMark x1="15375" y1="36125" x2="83375" y2="34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055" r="11214" b="55732"/>
          <a:stretch/>
        </p:blipFill>
        <p:spPr bwMode="auto">
          <a:xfrm>
            <a:off x="2333385" y="1686187"/>
            <a:ext cx="3359902" cy="1889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33525C-1F7E-4C8C-8B6C-D30BAF313966}"/>
              </a:ext>
            </a:extLst>
          </p:cNvPr>
          <p:cNvSpPr txBox="1"/>
          <p:nvPr/>
        </p:nvSpPr>
        <p:spPr>
          <a:xfrm>
            <a:off x="1309392" y="3748093"/>
            <a:ext cx="458503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1500" dirty="0"/>
              <a:t>Spektrálny Indikátor úrovne signálu ovládanie zvuku </a:t>
            </a:r>
            <a:r>
              <a:rPr lang="sk-SK" sz="1500" dirty="0" err="1"/>
              <a:t>Mono</a:t>
            </a:r>
            <a:r>
              <a:rPr lang="sk-SK" sz="1500" dirty="0"/>
              <a:t> 30-levelový s LED displejom a VU metrom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82E1EF-E968-49C8-9C7A-FB3BED301B08}"/>
              </a:ext>
            </a:extLst>
          </p:cNvPr>
          <p:cNvSpPr txBox="1"/>
          <p:nvPr/>
        </p:nvSpPr>
        <p:spPr>
          <a:xfrm>
            <a:off x="2333385" y="5697544"/>
            <a:ext cx="314337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1500" dirty="0" err="1"/>
              <a:t>Mono</a:t>
            </a:r>
            <a:r>
              <a:rPr lang="sk-SK" sz="1500" dirty="0"/>
              <a:t> LED indikátor úrovne zvuku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EA979C4-7E3F-41FC-B44E-6796FEB9A7DC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9809" b="89809" l="0" r="100000"/>
                    </a14:imgEffect>
                  </a14:imgLayer>
                </a14:imgProps>
              </a:ext>
            </a:extLst>
          </a:blip>
          <a:srcRect t="17063" r="5290" b="9435"/>
          <a:stretch/>
        </p:blipFill>
        <p:spPr>
          <a:xfrm rot="1350368">
            <a:off x="2108366" y="4015400"/>
            <a:ext cx="2860665" cy="2189389"/>
          </a:xfrm>
          <a:prstGeom prst="rect">
            <a:avLst/>
          </a:prstGeom>
        </p:spPr>
      </p:pic>
      <p:pic>
        <p:nvPicPr>
          <p:cNvPr id="1034" name="Picture 10" descr="Multimedia display Pointer VU Meter Level indicator VFD fluorescent for  multimedia speaker amplifier DIY transformer AC220V MOno|Amplifier| -  AliExpress">
            <a:extLst>
              <a:ext uri="{FF2B5EF4-FFF2-40B4-BE49-F238E27FC236}">
                <a16:creationId xmlns:a16="http://schemas.microsoft.com/office/drawing/2014/main" id="{6EFC230F-36BF-4A19-B48E-0C77D01D41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0" r="100000">
                        <a14:backgroundMark x1="68750" y1="42750" x2="68750" y2="42750"/>
                        <a14:backgroundMark x1="69375" y1="45375" x2="69375" y2="45375"/>
                        <a14:backgroundMark x1="83125" y1="60125" x2="83125" y2="60125"/>
                        <a14:backgroundMark x1="71875" y1="42000" x2="71875" y2="42000"/>
                        <a14:backgroundMark x1="74625" y1="40125" x2="74625" y2="40125"/>
                        <a14:backgroundMark x1="70000" y1="44750" x2="70000" y2="44750"/>
                        <a14:backgroundMark x1="69125" y1="46375" x2="69125" y2="46375"/>
                        <a14:backgroundMark x1="95250" y1="55750" x2="95250" y2="55750"/>
                        <a14:backgroundMark x1="71375" y1="55125" x2="72750" y2="55375"/>
                        <a14:backgroundMark x1="94250" y1="55875" x2="95500" y2="558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117" t="30336" r="1117" b="35169"/>
          <a:stretch/>
        </p:blipFill>
        <p:spPr bwMode="auto">
          <a:xfrm>
            <a:off x="6691504" y="3748093"/>
            <a:ext cx="4164885" cy="1436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erris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Využitie</a:t>
            </a:r>
            <a:endParaRPr lang="en-US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496275"/>
            <a:ext cx="4646246" cy="280727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sk-SK" dirty="0"/>
              <a:t>Výpočtová technika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dirty="0"/>
              <a:t>Počítače, notebooky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dirty="0"/>
              <a:t>Smartfóny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sk-SK" dirty="0"/>
              <a:t>Ladičky na rôzne hudobné nástroje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sk-SK" dirty="0"/>
              <a:t>Meranie hlasitosti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sk-SK" dirty="0"/>
              <a:t>Elektroakustický merač</a:t>
            </a:r>
          </a:p>
          <a:p>
            <a:pPr>
              <a:buFont typeface="Wingdings" panose="05000000000000000000" pitchFamily="2" charset="2"/>
              <a:buChar char="v"/>
            </a:pPr>
            <a:endParaRPr lang="sk-SK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331140-BA6B-458B-9B9E-9499E68279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pic>
        <p:nvPicPr>
          <p:cNvPr id="7170" name="Picture 2" descr="TC ELECTRONIC PolyTune Clip Klipová ladička">
            <a:extLst>
              <a:ext uri="{FF2B5EF4-FFF2-40B4-BE49-F238E27FC236}">
                <a16:creationId xmlns:a16="http://schemas.microsoft.com/office/drawing/2014/main" id="{358329BB-24FD-43D7-BF20-BAC3418F4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28666">
            <a:off x="-394858" y="4542205"/>
            <a:ext cx="2604588" cy="2022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Ladičky">
            <a:extLst>
              <a:ext uri="{FF2B5EF4-FFF2-40B4-BE49-F238E27FC236}">
                <a16:creationId xmlns:a16="http://schemas.microsoft.com/office/drawing/2014/main" id="{5C5C6657-CB4C-47D3-A246-D40677E52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8400" y1="43029" x2="69200" y2="15144"/>
                        <a14:foregroundMark x1="43600" y1="33894" x2="27200" y2="14183"/>
                        <a14:foregroundMark x1="52400" y1="19471" x2="43200" y2="11779"/>
                        <a14:foregroundMark x1="27200" y1="5288" x2="63600" y2="6971"/>
                        <a14:foregroundMark x1="34400" y1="8894" x2="65600" y2="11298"/>
                        <a14:foregroundMark x1="37600" y1="25962" x2="40000" y2="52644"/>
                        <a14:foregroundMark x1="58800" y1="36058" x2="61200" y2="54327"/>
                        <a14:foregroundMark x1="44800" y1="39183" x2="64000" y2="48558"/>
                        <a14:foregroundMark x1="43200" y1="11298" x2="40400" y2="35337"/>
                        <a14:foregroundMark x1="59200" y1="7452" x2="69200" y2="12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160" y="652365"/>
            <a:ext cx="1427190" cy="2374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RSSI: How to check RSSI value with NetSpot">
            <a:extLst>
              <a:ext uri="{FF2B5EF4-FFF2-40B4-BE49-F238E27FC236}">
                <a16:creationId xmlns:a16="http://schemas.microsoft.com/office/drawing/2014/main" id="{82545749-102E-459D-9076-E1F14D511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025" y="4437769"/>
            <a:ext cx="5897218" cy="215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Kúpiť Galaxy S20 Ultra | Samsung Slovenská republika">
            <a:extLst>
              <a:ext uri="{FF2B5EF4-FFF2-40B4-BE49-F238E27FC236}">
                <a16:creationId xmlns:a16="http://schemas.microsoft.com/office/drawing/2014/main" id="{021F9A53-E5EC-4037-92B4-D248DF133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350" y="709242"/>
            <a:ext cx="3592924" cy="2874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2" name="Picture 14" descr="HP Pavilion Gaming 15-dk0104nc (1X2C0EA) - Diskusia | MALL.SK">
            <a:extLst>
              <a:ext uri="{FF2B5EF4-FFF2-40B4-BE49-F238E27FC236}">
                <a16:creationId xmlns:a16="http://schemas.microsoft.com/office/drawing/2014/main" id="{32B8275E-1EE3-4FE6-9FC2-DBE34CEB9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backgroundMark x1="43091" y1="93384" x2="15455" y2="814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633" y="4162242"/>
            <a:ext cx="2947368" cy="2106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4" name="Picture 16" descr="3D blue wifi icon on transparent background PNG - Similar PNG">
            <a:extLst>
              <a:ext uri="{FF2B5EF4-FFF2-40B4-BE49-F238E27FC236}">
                <a16:creationId xmlns:a16="http://schemas.microsoft.com/office/drawing/2014/main" id="{A5E8E0D8-9836-4497-827F-F6A5D9811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5630" y1="33962" x2="25630" y2="33962"/>
                        <a14:foregroundMark x1="39916" y1="47170" x2="39916" y2="47170"/>
                        <a14:foregroundMark x1="42857" y1="80189" x2="42857" y2="801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293" y="830137"/>
            <a:ext cx="2266950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766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8B34C-1B87-47AF-9B56-194D159A3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97340"/>
            <a:ext cx="11002962" cy="823913"/>
          </a:xfrm>
        </p:spPr>
        <p:txBody>
          <a:bodyPr/>
          <a:lstStyle/>
          <a:p>
            <a:r>
              <a:rPr lang="sk-SK" b="1" dirty="0"/>
              <a:t>Schémy</a:t>
            </a:r>
          </a:p>
        </p:txBody>
      </p:sp>
      <p:pic>
        <p:nvPicPr>
          <p:cNvPr id="6146" name="Picture 2" descr="Stereo VU meter - 2 channel audio level meter">
            <a:extLst>
              <a:ext uri="{FF2B5EF4-FFF2-40B4-BE49-F238E27FC236}">
                <a16:creationId xmlns:a16="http://schemas.microsoft.com/office/drawing/2014/main" id="{77F51A1F-75CE-4229-9021-F9D5992D4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483" y="1118962"/>
            <a:ext cx="3597986" cy="233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2AA5EE-98DF-4921-8182-0DD1050AC5E1}"/>
              </a:ext>
            </a:extLst>
          </p:cNvPr>
          <p:cNvSpPr txBox="1"/>
          <p:nvPr/>
        </p:nvSpPr>
        <p:spPr>
          <a:xfrm>
            <a:off x="1208145" y="3347381"/>
            <a:ext cx="406152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1500" dirty="0"/>
              <a:t>Stereo indikátor úrovne signálu </a:t>
            </a:r>
          </a:p>
        </p:txBody>
      </p:sp>
      <p:pic>
        <p:nvPicPr>
          <p:cNvPr id="6148" name="Picture 4" descr="Simple 3D stereo sound circuit using 555 and IC4053">
            <a:extLst>
              <a:ext uri="{FF2B5EF4-FFF2-40B4-BE49-F238E27FC236}">
                <a16:creationId xmlns:a16="http://schemas.microsoft.com/office/drawing/2014/main" id="{A4B07898-19BB-49D3-A979-314865D71F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6" r="11060" b="20287"/>
          <a:stretch/>
        </p:blipFill>
        <p:spPr bwMode="auto">
          <a:xfrm>
            <a:off x="1494924" y="3616034"/>
            <a:ext cx="3487969" cy="226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02CCD8-F32B-4426-8CF9-84F92EAB73B5}"/>
              </a:ext>
            </a:extLst>
          </p:cNvPr>
          <p:cNvSpPr txBox="1"/>
          <p:nvPr/>
        </p:nvSpPr>
        <p:spPr>
          <a:xfrm>
            <a:off x="1208143" y="5947471"/>
            <a:ext cx="406152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1500" dirty="0"/>
              <a:t>Obvod 3D stereofónneho zvuku a rozdelený stereofónny signál a indikátor vyváženia</a:t>
            </a:r>
          </a:p>
        </p:txBody>
      </p:sp>
      <p:pic>
        <p:nvPicPr>
          <p:cNvPr id="6150" name="Picture 6" descr="8 LED VU meter circuit using LM324 IC - Electronics Area">
            <a:extLst>
              <a:ext uri="{FF2B5EF4-FFF2-40B4-BE49-F238E27FC236}">
                <a16:creationId xmlns:a16="http://schemas.microsoft.com/office/drawing/2014/main" id="{B17F934E-EFB2-4243-8DFB-0245A6F737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028" y="1113261"/>
            <a:ext cx="3597986" cy="216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49E60C9-6108-4EC7-90B3-28DB346980F4}"/>
              </a:ext>
            </a:extLst>
          </p:cNvPr>
          <p:cNvSpPr txBox="1"/>
          <p:nvPr/>
        </p:nvSpPr>
        <p:spPr>
          <a:xfrm>
            <a:off x="6011053" y="3347380"/>
            <a:ext cx="553821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1500" dirty="0"/>
              <a:t>8 obvodov meracích prístrojov VU s LED pomocou LM324 IC</a:t>
            </a:r>
          </a:p>
        </p:txBody>
      </p:sp>
      <p:pic>
        <p:nvPicPr>
          <p:cNvPr id="6152" name="Picture 8" descr="8 LED VU meter circuit using LM324 IC">
            <a:extLst>
              <a:ext uri="{FF2B5EF4-FFF2-40B4-BE49-F238E27FC236}">
                <a16:creationId xmlns:a16="http://schemas.microsoft.com/office/drawing/2014/main" id="{5F7ADCA9-BCDF-4D27-A935-DFF86F65E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709" y="3739506"/>
            <a:ext cx="1772312" cy="2733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LM324 - Quadruple Operational Amplifier">
            <a:extLst>
              <a:ext uri="{FF2B5EF4-FFF2-40B4-BE49-F238E27FC236}">
                <a16:creationId xmlns:a16="http://schemas.microsoft.com/office/drawing/2014/main" id="{0D3C0878-B92C-43D2-B7C1-9A990B658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0852" y="3834578"/>
            <a:ext cx="234315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0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0151" y="4253218"/>
            <a:ext cx="5313188" cy="234052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500" dirty="0">
                <a:solidFill>
                  <a:schemeClr val="tx1"/>
                </a:solidFill>
              </a:rPr>
              <a:t>Schéma zapojenia LED indikátora úrovne</a:t>
            </a:r>
            <a:r>
              <a:rPr lang="sk-SK" sz="1500" dirty="0"/>
              <a:t> </a:t>
            </a:r>
            <a:r>
              <a:rPr lang="sk-SK" sz="1500" dirty="0">
                <a:solidFill>
                  <a:schemeClr val="tx1"/>
                </a:solidFill>
              </a:rPr>
              <a:t>hlasitosti pre zosilňovač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500" dirty="0"/>
              <a:t>T</a:t>
            </a:r>
            <a:r>
              <a:rPr lang="sk-SK" sz="1500" dirty="0">
                <a:solidFill>
                  <a:schemeClr val="tx1"/>
                </a:solidFill>
              </a:rPr>
              <a:t>ento LED indikátor úrovne hudby môže zvýšiť prispôsobenie zosilňovača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500" dirty="0">
                <a:solidFill>
                  <a:schemeClr val="tx1"/>
                </a:solidFill>
              </a:rPr>
              <a:t>Môže merať úroveň hlasitosti zvuku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500" dirty="0">
                <a:solidFill>
                  <a:schemeClr val="tx1"/>
                </a:solidFill>
              </a:rPr>
              <a:t>Ľudského hlasu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500" dirty="0"/>
              <a:t>Hudby (hudobné nástroje)</a:t>
            </a:r>
            <a:endParaRPr lang="sk-SK" sz="1500" dirty="0">
              <a:solidFill>
                <a:schemeClr val="tx1"/>
              </a:solidFill>
            </a:endParaRPr>
          </a:p>
        </p:txBody>
      </p:sp>
      <p:pic>
        <p:nvPicPr>
          <p:cNvPr id="2050" name="Picture 2" descr="led music level indicator circuit diagram">
            <a:extLst>
              <a:ext uri="{FF2B5EF4-FFF2-40B4-BE49-F238E27FC236}">
                <a16:creationId xmlns:a16="http://schemas.microsoft.com/office/drawing/2014/main" id="{CCE4F5FF-51B9-4A70-8567-18D2CF1D9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051" y="1979279"/>
            <a:ext cx="3725388" cy="2019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led music level indicator circuit diagram">
            <a:extLst>
              <a:ext uri="{FF2B5EF4-FFF2-40B4-BE49-F238E27FC236}">
                <a16:creationId xmlns:a16="http://schemas.microsoft.com/office/drawing/2014/main" id="{CBB4B99F-6919-4C90-A3E4-F5E29A78C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10600" y1="69000" x2="6400" y2="34667"/>
                        <a14:backgroundMark x1="9200" y1="73667" x2="5400" y2="34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548" y="1750716"/>
            <a:ext cx="3075892" cy="1845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6C55B5EE-C53C-49F9-ADD0-0779B52E14D0}"/>
              </a:ext>
            </a:extLst>
          </p:cNvPr>
          <p:cNvSpPr txBox="1">
            <a:spLocks/>
          </p:cNvSpPr>
          <p:nvPr/>
        </p:nvSpPr>
        <p:spPr>
          <a:xfrm>
            <a:off x="6164388" y="3757431"/>
            <a:ext cx="5313188" cy="3075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sk-SK" sz="12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Stratový výkon			1365 </a:t>
            </a:r>
            <a:r>
              <a:rPr lang="sk-SK" sz="1200" b="0" i="0" dirty="0" err="1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mW</a:t>
            </a:r>
            <a:endParaRPr lang="sk-SK" sz="1200" b="0" i="0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  <a:p>
            <a:pPr algn="l">
              <a:lnSpc>
                <a:spcPct val="120000"/>
              </a:lnSpc>
            </a:pPr>
            <a:r>
              <a:rPr lang="sk-SK" sz="12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Napájacie napätie			25V</a:t>
            </a:r>
          </a:p>
          <a:p>
            <a:pPr algn="l">
              <a:lnSpc>
                <a:spcPct val="120000"/>
              </a:lnSpc>
            </a:pPr>
            <a:r>
              <a:rPr lang="sk-SK" sz="12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napätie na výstupných budičoch 		25V</a:t>
            </a:r>
          </a:p>
          <a:p>
            <a:pPr algn="l">
              <a:lnSpc>
                <a:spcPct val="120000"/>
              </a:lnSpc>
            </a:pPr>
            <a:r>
              <a:rPr lang="sk-SK" sz="12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Prepätie vstupného signálu		± 35V</a:t>
            </a:r>
          </a:p>
          <a:p>
            <a:pPr algn="l">
              <a:lnSpc>
                <a:spcPct val="120000"/>
              </a:lnSpc>
            </a:pPr>
            <a:r>
              <a:rPr lang="sk-SK" sz="12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Napätie deliča			−100 </a:t>
            </a:r>
            <a:r>
              <a:rPr lang="sk-SK" sz="1200" b="0" i="0" dirty="0" err="1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mV</a:t>
            </a:r>
            <a:r>
              <a:rPr lang="sk-SK" sz="12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 až V +</a:t>
            </a:r>
          </a:p>
          <a:p>
            <a:pPr algn="l">
              <a:lnSpc>
                <a:spcPct val="120000"/>
              </a:lnSpc>
            </a:pPr>
            <a:r>
              <a:rPr lang="sk-SK" sz="12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Referenčný záťažový prúd		10 </a:t>
            </a:r>
            <a:r>
              <a:rPr lang="sk-SK" sz="1200" b="0" i="0" dirty="0" err="1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mA</a:t>
            </a:r>
            <a:endParaRPr lang="sk-SK" sz="1200" b="0" i="0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  <a:p>
            <a:pPr algn="l">
              <a:lnSpc>
                <a:spcPct val="120000"/>
              </a:lnSpc>
            </a:pPr>
            <a:r>
              <a:rPr lang="sk-SK" sz="12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Rozsah skladovacích teplôt		-55 ° C až +150 ° C</a:t>
            </a:r>
          </a:p>
          <a:p>
            <a:pPr algn="l">
              <a:lnSpc>
                <a:spcPct val="120000"/>
              </a:lnSpc>
            </a:pPr>
            <a:r>
              <a:rPr lang="sk-SK" sz="12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Teplota elektródy (10 s)			260 ° C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241EFAC-C68C-4250-9484-78F4126EB481}"/>
              </a:ext>
            </a:extLst>
          </p:cNvPr>
          <p:cNvSpPr txBox="1">
            <a:spLocks/>
          </p:cNvSpPr>
          <p:nvPr/>
        </p:nvSpPr>
        <p:spPr>
          <a:xfrm>
            <a:off x="6707828" y="1302417"/>
            <a:ext cx="3809331" cy="508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k-SK" sz="2000" dirty="0"/>
              <a:t>Katalógové údaje LM3915</a:t>
            </a:r>
            <a:endParaRPr lang="en-US" sz="2000" spc="300" dirty="0"/>
          </a:p>
        </p:txBody>
      </p:sp>
      <p:sp>
        <p:nvSpPr>
          <p:cNvPr id="28" name="Title 4">
            <a:extLst>
              <a:ext uri="{FF2B5EF4-FFF2-40B4-BE49-F238E27FC236}">
                <a16:creationId xmlns:a16="http://schemas.microsoft.com/office/drawing/2014/main" id="{23CE0064-ABBF-4343-9D56-635DD9F4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006" y="0"/>
            <a:ext cx="11422765" cy="1302417"/>
          </a:xfrm>
        </p:spPr>
        <p:txBody>
          <a:bodyPr/>
          <a:lstStyle/>
          <a:p>
            <a:pPr algn="ctr"/>
            <a:r>
              <a:rPr lang="sk-SK" sz="3000" b="1" spc="300" dirty="0"/>
              <a:t>schéma El. obvod indikátora úrovne hudby / </a:t>
            </a:r>
            <a:r>
              <a:rPr lang="sk-SK" sz="3000" b="1" spc="300" dirty="0" err="1"/>
              <a:t>HlasitosTi</a:t>
            </a:r>
            <a:r>
              <a:rPr lang="sk-SK" sz="3000" b="1" spc="300" dirty="0"/>
              <a:t> s LED diódami</a:t>
            </a:r>
            <a:endParaRPr lang="sk-SK" sz="3000" b="1" dirty="0"/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A30FB516-4E54-4AF5-B843-F4E858D0F311}"/>
              </a:ext>
            </a:extLst>
          </p:cNvPr>
          <p:cNvSpPr txBox="1">
            <a:spLocks/>
          </p:cNvSpPr>
          <p:nvPr/>
        </p:nvSpPr>
        <p:spPr>
          <a:xfrm>
            <a:off x="580152" y="1302416"/>
            <a:ext cx="5313188" cy="508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k-SK" sz="2000" dirty="0"/>
              <a:t>Zapojenie el. obvodu</a:t>
            </a:r>
            <a:endParaRPr lang="en-US" sz="2000" spc="300" dirty="0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94986D-536C-4FC8-8360-C226517A0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6680" y="1690577"/>
            <a:ext cx="6056851" cy="465588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sk-SK" sz="1200" dirty="0"/>
              <a:t>LM3915 je </a:t>
            </a:r>
            <a:r>
              <a:rPr lang="sk-SK" sz="1200" dirty="0" err="1"/>
              <a:t>mono</a:t>
            </a:r>
            <a:r>
              <a:rPr lang="sk-SK" sz="1200" dirty="0"/>
              <a:t> integrovaný obvod s analógovými úrovňami napätia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Poháňa 10 LED, LCD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Poskytuje logaritmické 3 dB / krok analógového displeja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1 </a:t>
            </a:r>
            <a:r>
              <a:rPr lang="sk-SK" sz="1200" dirty="0" err="1"/>
              <a:t>pin</a:t>
            </a:r>
            <a:r>
              <a:rPr lang="sk-SK" sz="1200" dirty="0"/>
              <a:t> zmení zobrazenie zo stĺpcového grafu na pohyblivý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LED prúdový pohon je regulovaný - toto je potrebné pre rezistory obmedzujúce prúd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Tento obvod môže pracovať z 1 napájacieho zdroja s min. napätím 3V alebo max. 25V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Vstupná vyrovnávacia pamäť prijíma signály do zeme až po 1,5V kladného napájania, nepotrebuje žiadnu ochranu pred vstupmi až ± 35V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Audio vstup riadi 10 samostatných </a:t>
            </a:r>
            <a:r>
              <a:rPr lang="sk-SK" sz="1200" dirty="0" err="1"/>
              <a:t>komparátorov</a:t>
            </a:r>
            <a:endParaRPr lang="sk-SK" sz="1200" dirty="0"/>
          </a:p>
          <a:p>
            <a:pPr>
              <a:lnSpc>
                <a:spcPct val="100000"/>
              </a:lnSpc>
            </a:pPr>
            <a:r>
              <a:rPr lang="sk-SK" sz="1200" dirty="0"/>
              <a:t>Presnosť je lepšia ako 1 dB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El. obvod je vhodný pre signály</a:t>
            </a:r>
          </a:p>
          <a:p>
            <a:pPr lvl="1">
              <a:lnSpc>
                <a:spcPct val="100000"/>
              </a:lnSpc>
            </a:pPr>
            <a:r>
              <a:rPr lang="sk-SK" sz="1200" dirty="0"/>
              <a:t>úroveň zvuku, výkon, intenzita svetla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Merač rozsahu 1,2 V vyžaduje okrem toho iba 1 odpor</a:t>
            </a:r>
          </a:p>
          <a:p>
            <a:pPr>
              <a:lnSpc>
                <a:spcPct val="100000"/>
              </a:lnSpc>
            </a:pPr>
            <a:r>
              <a:rPr lang="sk-SK" sz="1200" dirty="0"/>
              <a:t>LED:</a:t>
            </a:r>
          </a:p>
          <a:p>
            <a:pPr lvl="1">
              <a:lnSpc>
                <a:spcPct val="100000"/>
              </a:lnSpc>
            </a:pPr>
            <a:r>
              <a:rPr lang="sk-SK" sz="1200" dirty="0"/>
              <a:t>Jas je ľahko ovládateľný</a:t>
            </a:r>
          </a:p>
          <a:p>
            <a:pPr lvl="1">
              <a:lnSpc>
                <a:spcPct val="100000"/>
              </a:lnSpc>
            </a:pPr>
            <a:r>
              <a:rPr lang="sk-SK" sz="1200" dirty="0"/>
              <a:t>v obvode reagujú veľmi rýchlo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7BAB8F-EB3D-4486-8766-01F10868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006" y="117109"/>
            <a:ext cx="11422765" cy="1451632"/>
          </a:xfrm>
        </p:spPr>
        <p:txBody>
          <a:bodyPr/>
          <a:lstStyle/>
          <a:p>
            <a:pPr algn="ctr"/>
            <a:r>
              <a:rPr lang="sk-SK" sz="3000" b="1" spc="300" dirty="0"/>
              <a:t>schéma El. obvod indikátora úrovne hudby / </a:t>
            </a:r>
            <a:r>
              <a:rPr lang="sk-SK" sz="3000" b="1" spc="300" dirty="0" err="1"/>
              <a:t>HlasitosTi</a:t>
            </a:r>
            <a:r>
              <a:rPr lang="sk-SK" sz="3000" b="1" spc="300" dirty="0"/>
              <a:t> s LED diódami</a:t>
            </a:r>
            <a:endParaRPr lang="sk-SK" sz="3000" b="1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2D214EA-71AA-4AFA-8652-5C274AFA3150}"/>
              </a:ext>
            </a:extLst>
          </p:cNvPr>
          <p:cNvSpPr txBox="1">
            <a:spLocks/>
          </p:cNvSpPr>
          <p:nvPr/>
        </p:nvSpPr>
        <p:spPr>
          <a:xfrm>
            <a:off x="8059381" y="4637151"/>
            <a:ext cx="2824279" cy="13777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100" dirty="0"/>
              <a:t>Je viacúčelový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100" dirty="0"/>
              <a:t>Môžeme ich zameniť s LM3914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100" dirty="0"/>
              <a:t>Na výstupoch je možné napájať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100" dirty="0"/>
              <a:t>LCD, žiarovky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k-SK" sz="1100" dirty="0"/>
              <a:t>LED diódy</a:t>
            </a:r>
          </a:p>
        </p:txBody>
      </p:sp>
      <p:pic>
        <p:nvPicPr>
          <p:cNvPr id="8" name="Picture 10" descr="LM3915 Dot/Bar Display Driver Pinout, Datasheet, Features &amp; Equivalent">
            <a:extLst>
              <a:ext uri="{FF2B5EF4-FFF2-40B4-BE49-F238E27FC236}">
                <a16:creationId xmlns:a16="http://schemas.microsoft.com/office/drawing/2014/main" id="{DE81204F-EEBA-4531-A588-D601B387C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437" y="2415186"/>
            <a:ext cx="2108166" cy="1899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B05946B9-C31E-45CC-801E-3099673B81C8}"/>
              </a:ext>
            </a:extLst>
          </p:cNvPr>
          <p:cNvSpPr txBox="1">
            <a:spLocks/>
          </p:cNvSpPr>
          <p:nvPr/>
        </p:nvSpPr>
        <p:spPr>
          <a:xfrm>
            <a:off x="7296689" y="1662450"/>
            <a:ext cx="4028829" cy="4301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k-SK" sz="2000" spc="300" dirty="0"/>
              <a:t>Integračný obvod</a:t>
            </a:r>
            <a:r>
              <a:rPr lang="sk-SK" sz="2000" dirty="0"/>
              <a:t> LM3915</a:t>
            </a:r>
            <a:endParaRPr lang="en-US" sz="2000" spc="300" dirty="0"/>
          </a:p>
        </p:txBody>
      </p:sp>
    </p:spTree>
    <p:extLst>
      <p:ext uri="{BB962C8B-B14F-4D97-AF65-F5344CB8AC3E}">
        <p14:creationId xmlns:p14="http://schemas.microsoft.com/office/powerpoint/2010/main" val="2942269675"/>
      </p:ext>
    </p:extLst>
  </p:cSld>
  <p:clrMapOvr>
    <a:masterClrMapping/>
  </p:clrMapOvr>
  <p:transition spd="slow">
    <p:blinds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94986D-536C-4FC8-8360-C226517A0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144" y="1245685"/>
            <a:ext cx="1162675" cy="41090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500" dirty="0"/>
              <a:t>S</a:t>
            </a:r>
            <a:r>
              <a:rPr lang="sk-SK" sz="1500" dirty="0" err="1"/>
              <a:t>účiastky</a:t>
            </a:r>
            <a:endParaRPr lang="sk-SK" sz="1500" dirty="0"/>
          </a:p>
          <a:p>
            <a:pPr lvl="1">
              <a:lnSpc>
                <a:spcPct val="100000"/>
              </a:lnSpc>
            </a:pPr>
            <a:endParaRPr lang="sk-SK" sz="10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7BAB8F-EB3D-4486-8766-01F10868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95" y="339153"/>
            <a:ext cx="11422765" cy="805680"/>
          </a:xfrm>
        </p:spPr>
        <p:txBody>
          <a:bodyPr/>
          <a:lstStyle/>
          <a:p>
            <a:pPr algn="ctr"/>
            <a:r>
              <a:rPr lang="sk-SK" sz="3000" b="1" spc="300" dirty="0"/>
              <a:t>schéma El. obvod indikátora úrovne signálu 2</a:t>
            </a:r>
            <a:endParaRPr lang="sk-SK" sz="3000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CB725B-4B21-463D-A4EE-65A5D7F10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1501431"/>
              </p:ext>
            </p:extLst>
          </p:nvPr>
        </p:nvGraphicFramePr>
        <p:xfrm>
          <a:off x="618790" y="1656588"/>
          <a:ext cx="1422298" cy="4811715"/>
        </p:xfrm>
        <a:graphic>
          <a:graphicData uri="http://schemas.openxmlformats.org/drawingml/2006/table">
            <a:tbl>
              <a:tblPr/>
              <a:tblGrid>
                <a:gridCol w="673662">
                  <a:extLst>
                    <a:ext uri="{9D8B030D-6E8A-4147-A177-3AD203B41FA5}">
                      <a16:colId xmlns:a16="http://schemas.microsoft.com/office/drawing/2014/main" val="1627042551"/>
                    </a:ext>
                  </a:extLst>
                </a:gridCol>
                <a:gridCol w="748636">
                  <a:extLst>
                    <a:ext uri="{9D8B030D-6E8A-4147-A177-3AD203B41FA5}">
                      <a16:colId xmlns:a16="http://schemas.microsoft.com/office/drawing/2014/main" val="833256587"/>
                    </a:ext>
                  </a:extLst>
                </a:gridCol>
              </a:tblGrid>
              <a:tr h="534635"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 dirty="0">
                          <a:effectLst/>
                        </a:rPr>
                        <a:t>R1-R10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 dirty="0">
                          <a:effectLst/>
                        </a:rPr>
                        <a:t>1k</a:t>
                      </a:r>
                      <a:r>
                        <a:rPr lang="el-GR" sz="1000" dirty="0">
                          <a:effectLst/>
                        </a:rPr>
                        <a:t>Ω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4576293"/>
                  </a:ext>
                </a:extLst>
              </a:tr>
              <a:tr h="534635"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R11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15k</a:t>
                      </a:r>
                      <a:r>
                        <a:rPr lang="el-GR" sz="1000">
                          <a:effectLst/>
                        </a:rPr>
                        <a:t>Ω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260064"/>
                  </a:ext>
                </a:extLst>
              </a:tr>
              <a:tr h="534635"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R12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15k</a:t>
                      </a:r>
                      <a:r>
                        <a:rPr lang="el-GR" sz="1000">
                          <a:effectLst/>
                        </a:rPr>
                        <a:t>Ω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45284"/>
                  </a:ext>
                </a:extLst>
              </a:tr>
              <a:tr h="534635"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C1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0.1µF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4716258"/>
                  </a:ext>
                </a:extLst>
              </a:tr>
              <a:tr h="534635"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C2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0.1µF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742415"/>
                  </a:ext>
                </a:extLst>
              </a:tr>
              <a:tr h="534635"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C3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1µF 16V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325705"/>
                  </a:ext>
                </a:extLst>
              </a:tr>
              <a:tr h="534635"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C4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1µF 16V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15179"/>
                  </a:ext>
                </a:extLst>
              </a:tr>
              <a:tr h="534635"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D1-D10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10 LEDs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038222"/>
                  </a:ext>
                </a:extLst>
              </a:tr>
              <a:tr h="534635"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>
                          <a:effectLst/>
                        </a:rPr>
                        <a:t>IC1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sk-SK" sz="1000" dirty="0">
                          <a:effectLst/>
                        </a:rPr>
                        <a:t>TA7666P</a:t>
                      </a:r>
                    </a:p>
                  </a:txBody>
                  <a:tcPr marL="40413" marR="40413" marT="20207" marB="2020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020023"/>
                  </a:ext>
                </a:extLst>
              </a:tr>
            </a:tbl>
          </a:graphicData>
        </a:graphic>
      </p:graphicFrame>
      <p:pic>
        <p:nvPicPr>
          <p:cNvPr id="5122" name="Picture 2" descr="LED STEREO sound LEVEL INDICATOR circuit for audio amplifier circuit diagram">
            <a:extLst>
              <a:ext uri="{FF2B5EF4-FFF2-40B4-BE49-F238E27FC236}">
                <a16:creationId xmlns:a16="http://schemas.microsoft.com/office/drawing/2014/main" id="{8692137D-907E-4A06-8637-714421299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771" y="1335935"/>
            <a:ext cx="5108844" cy="340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LED STEREO SOUND LEVEL INDICATOR for audio amplifier">
            <a:extLst>
              <a:ext uri="{FF2B5EF4-FFF2-40B4-BE49-F238E27FC236}">
                <a16:creationId xmlns:a16="http://schemas.microsoft.com/office/drawing/2014/main" id="{A23A31F8-5880-49E0-BC43-6B068DF30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4327" y="4765172"/>
            <a:ext cx="2590155" cy="122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TA7666P stereo sound level indicator ic">
            <a:extLst>
              <a:ext uri="{FF2B5EF4-FFF2-40B4-BE49-F238E27FC236}">
                <a16:creationId xmlns:a16="http://schemas.microsoft.com/office/drawing/2014/main" id="{D9915725-D953-46C4-8B86-FDE2CBA66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backgroundMark x1="12812" y1="85106" x2="84375" y2="882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517" y="5312179"/>
            <a:ext cx="2322450" cy="136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EDBE0B4-B2B7-45DD-91F4-4A8BC6DF67D3}"/>
              </a:ext>
            </a:extLst>
          </p:cNvPr>
          <p:cNvSpPr txBox="1">
            <a:spLocks/>
          </p:cNvSpPr>
          <p:nvPr/>
        </p:nvSpPr>
        <p:spPr>
          <a:xfrm>
            <a:off x="7847567" y="1656588"/>
            <a:ext cx="3923676" cy="29825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sk-SK" sz="1400" dirty="0"/>
              <a:t>Vhodné pre stereo</a:t>
            </a:r>
          </a:p>
          <a:p>
            <a:pPr>
              <a:lnSpc>
                <a:spcPct val="100000"/>
              </a:lnSpc>
            </a:pPr>
            <a:r>
              <a:rPr lang="sk-SK" sz="1400" dirty="0"/>
              <a:t>Široký rozsah napájacieho napätia</a:t>
            </a:r>
          </a:p>
          <a:p>
            <a:pPr lvl="1">
              <a:lnSpc>
                <a:spcPct val="100000"/>
              </a:lnSpc>
            </a:pPr>
            <a:r>
              <a:rPr lang="sk-SK" sz="1200" dirty="0"/>
              <a:t>VCC = 6V až 12V</a:t>
            </a:r>
          </a:p>
          <a:p>
            <a:pPr>
              <a:lnSpc>
                <a:spcPct val="100000"/>
              </a:lnSpc>
            </a:pPr>
            <a:r>
              <a:rPr lang="sk-SK" sz="1400" dirty="0"/>
              <a:t>Nízky </a:t>
            </a:r>
            <a:r>
              <a:rPr lang="sk-SK" sz="1400" dirty="0" err="1"/>
              <a:t>kľudový</a:t>
            </a:r>
            <a:r>
              <a:rPr lang="sk-SK" sz="1400" dirty="0"/>
              <a:t> prúd</a:t>
            </a:r>
          </a:p>
          <a:p>
            <a:pPr lvl="1">
              <a:lnSpc>
                <a:spcPct val="100000"/>
              </a:lnSpc>
            </a:pPr>
            <a:r>
              <a:rPr lang="sk-SK" sz="1200" dirty="0"/>
              <a:t>ICCQ = 4 </a:t>
            </a:r>
            <a:r>
              <a:rPr lang="sk-SK" sz="1200" dirty="0" err="1"/>
              <a:t>mA</a:t>
            </a:r>
            <a:r>
              <a:rPr lang="sk-SK" sz="1200" dirty="0"/>
              <a:t> (typ.) </a:t>
            </a:r>
            <a:r>
              <a:rPr lang="sk-SK" sz="1200" dirty="0" err="1"/>
              <a:t>Vcc</a:t>
            </a:r>
            <a:r>
              <a:rPr lang="sk-SK" sz="1200" dirty="0"/>
              <a:t> = 9V</a:t>
            </a:r>
          </a:p>
          <a:p>
            <a:pPr>
              <a:lnSpc>
                <a:spcPct val="100000"/>
              </a:lnSpc>
            </a:pPr>
            <a:r>
              <a:rPr lang="sk-SK" sz="1400" dirty="0"/>
              <a:t>Zisk variabilného napätia z dôvodu invertného zosilňovača</a:t>
            </a:r>
          </a:p>
          <a:p>
            <a:pPr>
              <a:lnSpc>
                <a:spcPct val="100000"/>
              </a:lnSpc>
            </a:pPr>
            <a:r>
              <a:rPr lang="sk-SK" sz="1400" dirty="0"/>
              <a:t>Jednoduché usporiadanie pre duálny 10 LED ovládač pomocou sériového pripojenia TA77666P a TA7667P</a:t>
            </a:r>
            <a:endParaRPr lang="sk-SK" sz="1200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B0FECCF-8A1C-4CE2-AE8F-D24DCFE05A34}"/>
              </a:ext>
            </a:extLst>
          </p:cNvPr>
          <p:cNvSpPr txBox="1">
            <a:spLocks/>
          </p:cNvSpPr>
          <p:nvPr/>
        </p:nvSpPr>
        <p:spPr>
          <a:xfrm>
            <a:off x="2497444" y="4782226"/>
            <a:ext cx="4366377" cy="634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sk-SK" sz="1400" b="0" i="0" dirty="0">
                <a:effectLst/>
                <a:latin typeface="Arial" panose="020B0604020202020204" pitchFamily="34" charset="0"/>
              </a:rPr>
              <a:t>Vstup je poskytovaný cez 2 kondenzátory 4,7 µF a 2 18k rezistory na príslušné </a:t>
            </a:r>
            <a:r>
              <a:rPr lang="sk-SK" sz="1400" b="0" i="0" dirty="0" err="1">
                <a:effectLst/>
                <a:latin typeface="Arial" panose="020B0604020202020204" pitchFamily="34" charset="0"/>
              </a:rPr>
              <a:t>piny</a:t>
            </a:r>
            <a:r>
              <a:rPr lang="sk-SK" sz="1400" b="0" i="0" dirty="0">
                <a:effectLst/>
                <a:latin typeface="Arial" panose="020B0604020202020204" pitchFamily="34" charset="0"/>
              </a:rPr>
              <a:t> 1 a 16</a:t>
            </a:r>
            <a:endParaRPr lang="sk-SK" sz="1200" dirty="0"/>
          </a:p>
        </p:txBody>
      </p:sp>
    </p:spTree>
    <p:extLst>
      <p:ext uri="{BB962C8B-B14F-4D97-AF65-F5344CB8AC3E}">
        <p14:creationId xmlns:p14="http://schemas.microsoft.com/office/powerpoint/2010/main" val="83477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Placeholder 7" descr="abstract image">
            <a:extLst>
              <a:ext uri="{FF2B5EF4-FFF2-40B4-BE49-F238E27FC236}">
                <a16:creationId xmlns:a16="http://schemas.microsoft.com/office/drawing/2014/main" id="{D5C5EA1B-F06D-4AD1-B526-89C2DF772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2717" r="45642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  <a:noFill/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4" y="2742990"/>
            <a:ext cx="10787270" cy="830649"/>
          </a:xfrm>
        </p:spPr>
        <p:txBody>
          <a:bodyPr>
            <a:normAutofit/>
          </a:bodyPr>
          <a:lstStyle/>
          <a:p>
            <a:r>
              <a:rPr lang="sk-SK" sz="4000" b="1" spc="300" dirty="0"/>
              <a:t>Ďakujem za pozornosť</a:t>
            </a:r>
            <a:endParaRPr lang="en-US" sz="4000" b="1" spc="3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7C414-85D9-40D6-9BB3-5AF68A84F4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211</TotalTime>
  <Words>545</Words>
  <Application>Microsoft Office PowerPoint</Application>
  <PresentationFormat>Widescreen</PresentationFormat>
  <Paragraphs>101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Georgia</vt:lpstr>
      <vt:lpstr>Symbol</vt:lpstr>
      <vt:lpstr>Wingdings</vt:lpstr>
      <vt:lpstr>Office Theme</vt:lpstr>
      <vt:lpstr>indikátor úrovne signálu</vt:lpstr>
      <vt:lpstr>Funkcie</vt:lpstr>
      <vt:lpstr>Druhy</vt:lpstr>
      <vt:lpstr>Využitie</vt:lpstr>
      <vt:lpstr>Schémy</vt:lpstr>
      <vt:lpstr>schéma El. obvod indikátora úrovne hudby / HlasitosTi s LED diódami</vt:lpstr>
      <vt:lpstr>schéma El. obvod indikátora úrovne hudby / HlasitosTi s LED diódami</vt:lpstr>
      <vt:lpstr>schéma El. obvod indikátora úrovne signálu 2</vt:lpstr>
      <vt:lpstr>Ďakujem za pozornosť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indikátor úrovne mono signálu</dc:title>
  <dc:creator>Linda Vincelová</dc:creator>
  <cp:lastModifiedBy>Linda Vincelová</cp:lastModifiedBy>
  <cp:revision>133</cp:revision>
  <dcterms:created xsi:type="dcterms:W3CDTF">2021-02-02T15:00:28Z</dcterms:created>
  <dcterms:modified xsi:type="dcterms:W3CDTF">2021-02-09T10:29:11Z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